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9" r:id="rId4"/>
    <p:sldId id="265" r:id="rId5"/>
    <p:sldId id="266" r:id="rId6"/>
    <p:sldId id="257" r:id="rId7"/>
    <p:sldId id="258" r:id="rId8"/>
    <p:sldId id="263" r:id="rId9"/>
    <p:sldId id="264" r:id="rId10"/>
    <p:sldId id="260" r:id="rId11"/>
    <p:sldId id="26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79" d="100"/>
          <a:sy n="79" d="100"/>
        </p:scale>
        <p:origin x="83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4F685-8FD9-43A5-889A-1508069B05D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8A550E-657D-4F21-8C91-29E9325DDE25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Находит направления (оси), по которым данные "растянуты" сильнее всего — это и есть главные компоненты.</a:t>
          </a:r>
          <a:endParaRPr lang="en-US" dirty="0"/>
        </a:p>
      </dgm:t>
    </dgm:pt>
    <dgm:pt modelId="{8438DD99-11A8-4B08-A052-EDD0A47E0F77}" type="parTrans" cxnId="{08EC3E50-3E77-46D3-AD31-BE6677682681}">
      <dgm:prSet/>
      <dgm:spPr/>
      <dgm:t>
        <a:bodyPr/>
        <a:lstStyle/>
        <a:p>
          <a:endParaRPr lang="en-US"/>
        </a:p>
      </dgm:t>
    </dgm:pt>
    <dgm:pt modelId="{5472E4E2-56FC-472C-9906-7D735E5F3C6B}" type="sibTrans" cxnId="{08EC3E50-3E77-46D3-AD31-BE6677682681}">
      <dgm:prSet/>
      <dgm:spPr/>
      <dgm:t>
        <a:bodyPr/>
        <a:lstStyle/>
        <a:p>
          <a:endParaRPr lang="en-US"/>
        </a:p>
      </dgm:t>
    </dgm:pt>
    <dgm:pt modelId="{D365ABF8-0C5D-42DA-BFBD-5FA689E2B270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Отбрасывает слабые направления, чтобы уменьшить размерность.</a:t>
          </a:r>
          <a:endParaRPr lang="en-US"/>
        </a:p>
      </dgm:t>
    </dgm:pt>
    <dgm:pt modelId="{1F83F4BE-9B67-474D-B6F9-04016B9B2316}" type="parTrans" cxnId="{A93FF052-393A-4632-B992-C4A76C571ECC}">
      <dgm:prSet/>
      <dgm:spPr/>
      <dgm:t>
        <a:bodyPr/>
        <a:lstStyle/>
        <a:p>
          <a:endParaRPr lang="en-US"/>
        </a:p>
      </dgm:t>
    </dgm:pt>
    <dgm:pt modelId="{1DE11CBD-77EB-445A-98FF-37B2ADC53604}" type="sibTrans" cxnId="{A93FF052-393A-4632-B992-C4A76C571ECC}">
      <dgm:prSet/>
      <dgm:spPr/>
      <dgm:t>
        <a:bodyPr/>
        <a:lstStyle/>
        <a:p>
          <a:endParaRPr lang="en-US"/>
        </a:p>
      </dgm:t>
    </dgm:pt>
    <dgm:pt modelId="{425BCADF-37F7-4B64-89C7-F6772CBA6A1F}" type="pres">
      <dgm:prSet presAssocID="{4A74F685-8FD9-43A5-889A-1508069B05D8}" presName="root" presStyleCnt="0">
        <dgm:presLayoutVars>
          <dgm:dir/>
          <dgm:resizeHandles val="exact"/>
        </dgm:presLayoutVars>
      </dgm:prSet>
      <dgm:spPr/>
    </dgm:pt>
    <dgm:pt modelId="{7FBC52AB-4941-442A-837F-103F3F5A3385}" type="pres">
      <dgm:prSet presAssocID="{D38A550E-657D-4F21-8C91-29E9325DDE25}" presName="compNode" presStyleCnt="0"/>
      <dgm:spPr/>
    </dgm:pt>
    <dgm:pt modelId="{9E99B84D-A322-473E-82AE-7604E697177D}" type="pres">
      <dgm:prSet presAssocID="{D38A550E-657D-4F21-8C91-29E9325DDE25}" presName="bgRect" presStyleLbl="bgShp" presStyleIdx="0" presStyleCnt="2"/>
      <dgm:spPr/>
    </dgm:pt>
    <dgm:pt modelId="{1C9CADB5-5677-4B56-8732-261792078E2E}" type="pres">
      <dgm:prSet presAssocID="{D38A550E-657D-4F21-8C91-29E9325DDE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Статистика"/>
        </a:ext>
      </dgm:extLst>
    </dgm:pt>
    <dgm:pt modelId="{05CB43CE-0105-4126-85DF-EF1FC3C17A39}" type="pres">
      <dgm:prSet presAssocID="{D38A550E-657D-4F21-8C91-29E9325DDE25}" presName="spaceRect" presStyleCnt="0"/>
      <dgm:spPr/>
    </dgm:pt>
    <dgm:pt modelId="{70F33C42-642B-4C08-87FE-7C68DF436E94}" type="pres">
      <dgm:prSet presAssocID="{D38A550E-657D-4F21-8C91-29E9325DDE25}" presName="parTx" presStyleLbl="revTx" presStyleIdx="0" presStyleCnt="2">
        <dgm:presLayoutVars>
          <dgm:chMax val="0"/>
          <dgm:chPref val="0"/>
        </dgm:presLayoutVars>
      </dgm:prSet>
      <dgm:spPr/>
    </dgm:pt>
    <dgm:pt modelId="{3373D223-EDE0-4252-A666-C88D58D19256}" type="pres">
      <dgm:prSet presAssocID="{5472E4E2-56FC-472C-9906-7D735E5F3C6B}" presName="sibTrans" presStyleCnt="0"/>
      <dgm:spPr/>
    </dgm:pt>
    <dgm:pt modelId="{0EABD73F-197C-4726-B2AF-B784AC392C65}" type="pres">
      <dgm:prSet presAssocID="{D365ABF8-0C5D-42DA-BFBD-5FA689E2B270}" presName="compNode" presStyleCnt="0"/>
      <dgm:spPr/>
    </dgm:pt>
    <dgm:pt modelId="{AC825303-6BEF-49E7-84F3-F5154AC25804}" type="pres">
      <dgm:prSet presAssocID="{D365ABF8-0C5D-42DA-BFBD-5FA689E2B270}" presName="bgRect" presStyleLbl="bgShp" presStyleIdx="1" presStyleCnt="2"/>
      <dgm:spPr/>
    </dgm:pt>
    <dgm:pt modelId="{19555007-9105-4D20-A7E7-E2A8982F5D8F}" type="pres">
      <dgm:prSet presAssocID="{D365ABF8-0C5D-42DA-BFBD-5FA689E2B27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D5131FF6-F541-4936-A4AD-6F6981A282DE}" type="pres">
      <dgm:prSet presAssocID="{D365ABF8-0C5D-42DA-BFBD-5FA689E2B270}" presName="spaceRect" presStyleCnt="0"/>
      <dgm:spPr/>
    </dgm:pt>
    <dgm:pt modelId="{33546440-757D-49FF-B739-94726E690984}" type="pres">
      <dgm:prSet presAssocID="{D365ABF8-0C5D-42DA-BFBD-5FA689E2B27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8EC3E50-3E77-46D3-AD31-BE6677682681}" srcId="{4A74F685-8FD9-43A5-889A-1508069B05D8}" destId="{D38A550E-657D-4F21-8C91-29E9325DDE25}" srcOrd="0" destOrd="0" parTransId="{8438DD99-11A8-4B08-A052-EDD0A47E0F77}" sibTransId="{5472E4E2-56FC-472C-9906-7D735E5F3C6B}"/>
    <dgm:cxn modelId="{A93FF052-393A-4632-B992-C4A76C571ECC}" srcId="{4A74F685-8FD9-43A5-889A-1508069B05D8}" destId="{D365ABF8-0C5D-42DA-BFBD-5FA689E2B270}" srcOrd="1" destOrd="0" parTransId="{1F83F4BE-9B67-474D-B6F9-04016B9B2316}" sibTransId="{1DE11CBD-77EB-445A-98FF-37B2ADC53604}"/>
    <dgm:cxn modelId="{A7D5B175-5BBC-4564-AC48-9808D3B054D8}" type="presOf" srcId="{D365ABF8-0C5D-42DA-BFBD-5FA689E2B270}" destId="{33546440-757D-49FF-B739-94726E690984}" srcOrd="0" destOrd="0" presId="urn:microsoft.com/office/officeart/2018/2/layout/IconVerticalSolidList"/>
    <dgm:cxn modelId="{3513C979-0314-4778-8BED-0CBBAD9F9B69}" type="presOf" srcId="{4A74F685-8FD9-43A5-889A-1508069B05D8}" destId="{425BCADF-37F7-4B64-89C7-F6772CBA6A1F}" srcOrd="0" destOrd="0" presId="urn:microsoft.com/office/officeart/2018/2/layout/IconVerticalSolidList"/>
    <dgm:cxn modelId="{A1D857A6-298C-4D62-85B7-1F642AAB17F2}" type="presOf" srcId="{D38A550E-657D-4F21-8C91-29E9325DDE25}" destId="{70F33C42-642B-4C08-87FE-7C68DF436E94}" srcOrd="0" destOrd="0" presId="urn:microsoft.com/office/officeart/2018/2/layout/IconVerticalSolidList"/>
    <dgm:cxn modelId="{39E40F53-DEC0-475A-8BC2-8DB63729DACD}" type="presParOf" srcId="{425BCADF-37F7-4B64-89C7-F6772CBA6A1F}" destId="{7FBC52AB-4941-442A-837F-103F3F5A3385}" srcOrd="0" destOrd="0" presId="urn:microsoft.com/office/officeart/2018/2/layout/IconVerticalSolidList"/>
    <dgm:cxn modelId="{10D26F22-072F-467E-B7C9-85A530105461}" type="presParOf" srcId="{7FBC52AB-4941-442A-837F-103F3F5A3385}" destId="{9E99B84D-A322-473E-82AE-7604E697177D}" srcOrd="0" destOrd="0" presId="urn:microsoft.com/office/officeart/2018/2/layout/IconVerticalSolidList"/>
    <dgm:cxn modelId="{A4D1077D-A5B5-4B11-B058-2A4A5E9517AE}" type="presParOf" srcId="{7FBC52AB-4941-442A-837F-103F3F5A3385}" destId="{1C9CADB5-5677-4B56-8732-261792078E2E}" srcOrd="1" destOrd="0" presId="urn:microsoft.com/office/officeart/2018/2/layout/IconVerticalSolidList"/>
    <dgm:cxn modelId="{07EBCC0C-036E-4927-9385-ABD9DC8EE5D9}" type="presParOf" srcId="{7FBC52AB-4941-442A-837F-103F3F5A3385}" destId="{05CB43CE-0105-4126-85DF-EF1FC3C17A39}" srcOrd="2" destOrd="0" presId="urn:microsoft.com/office/officeart/2018/2/layout/IconVerticalSolidList"/>
    <dgm:cxn modelId="{667F98F1-8BBE-4CBD-870D-849AC7C6E1C9}" type="presParOf" srcId="{7FBC52AB-4941-442A-837F-103F3F5A3385}" destId="{70F33C42-642B-4C08-87FE-7C68DF436E94}" srcOrd="3" destOrd="0" presId="urn:microsoft.com/office/officeart/2018/2/layout/IconVerticalSolidList"/>
    <dgm:cxn modelId="{F29283A6-008B-4994-A263-2281CD941A71}" type="presParOf" srcId="{425BCADF-37F7-4B64-89C7-F6772CBA6A1F}" destId="{3373D223-EDE0-4252-A666-C88D58D19256}" srcOrd="1" destOrd="0" presId="urn:microsoft.com/office/officeart/2018/2/layout/IconVerticalSolidList"/>
    <dgm:cxn modelId="{06813E65-DB1C-45E4-B91A-1A1F4F14CD87}" type="presParOf" srcId="{425BCADF-37F7-4B64-89C7-F6772CBA6A1F}" destId="{0EABD73F-197C-4726-B2AF-B784AC392C65}" srcOrd="2" destOrd="0" presId="urn:microsoft.com/office/officeart/2018/2/layout/IconVerticalSolidList"/>
    <dgm:cxn modelId="{E2FD50E2-DC7D-4440-888B-2A6C7CEF4DD3}" type="presParOf" srcId="{0EABD73F-197C-4726-B2AF-B784AC392C65}" destId="{AC825303-6BEF-49E7-84F3-F5154AC25804}" srcOrd="0" destOrd="0" presId="urn:microsoft.com/office/officeart/2018/2/layout/IconVerticalSolidList"/>
    <dgm:cxn modelId="{0509C168-6AE0-41BD-9F03-EC7219D71EDC}" type="presParOf" srcId="{0EABD73F-197C-4726-B2AF-B784AC392C65}" destId="{19555007-9105-4D20-A7E7-E2A8982F5D8F}" srcOrd="1" destOrd="0" presId="urn:microsoft.com/office/officeart/2018/2/layout/IconVerticalSolidList"/>
    <dgm:cxn modelId="{19FBBCDC-2DDA-46D2-B097-48FAA2728943}" type="presParOf" srcId="{0EABD73F-197C-4726-B2AF-B784AC392C65}" destId="{D5131FF6-F541-4936-A4AD-6F6981A282DE}" srcOrd="2" destOrd="0" presId="urn:microsoft.com/office/officeart/2018/2/layout/IconVerticalSolidList"/>
    <dgm:cxn modelId="{B7491A04-2CAF-4A6A-8888-59A2B034D7CA}" type="presParOf" srcId="{0EABD73F-197C-4726-B2AF-B784AC392C65}" destId="{33546440-757D-49FF-B739-94726E6909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9B84D-A322-473E-82AE-7604E697177D}">
      <dsp:nvSpPr>
        <dsp:cNvPr id="0" name=""/>
        <dsp:cNvSpPr/>
      </dsp:nvSpPr>
      <dsp:spPr>
        <a:xfrm>
          <a:off x="0" y="557499"/>
          <a:ext cx="5253469" cy="10292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CADB5-5677-4B56-8732-261792078E2E}">
      <dsp:nvSpPr>
        <dsp:cNvPr id="0" name=""/>
        <dsp:cNvSpPr/>
      </dsp:nvSpPr>
      <dsp:spPr>
        <a:xfrm>
          <a:off x="311342" y="789076"/>
          <a:ext cx="566076" cy="566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33C42-642B-4C08-87FE-7C68DF436E94}">
      <dsp:nvSpPr>
        <dsp:cNvPr id="0" name=""/>
        <dsp:cNvSpPr/>
      </dsp:nvSpPr>
      <dsp:spPr>
        <a:xfrm>
          <a:off x="1188760" y="557499"/>
          <a:ext cx="4064709" cy="1029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927" tIns="108927" rIns="108927" bIns="1089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Находит направления (оси), по которым данные "растянуты" сильнее всего — это и есть главные компоненты.</a:t>
          </a:r>
          <a:endParaRPr lang="en-US" sz="1600" kern="1200" dirty="0"/>
        </a:p>
      </dsp:txBody>
      <dsp:txXfrm>
        <a:off x="1188760" y="557499"/>
        <a:ext cx="4064709" cy="1029229"/>
      </dsp:txXfrm>
    </dsp:sp>
    <dsp:sp modelId="{AC825303-6BEF-49E7-84F3-F5154AC25804}">
      <dsp:nvSpPr>
        <dsp:cNvPr id="0" name=""/>
        <dsp:cNvSpPr/>
      </dsp:nvSpPr>
      <dsp:spPr>
        <a:xfrm>
          <a:off x="0" y="1844036"/>
          <a:ext cx="5253469" cy="10292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55007-9105-4D20-A7E7-E2A8982F5D8F}">
      <dsp:nvSpPr>
        <dsp:cNvPr id="0" name=""/>
        <dsp:cNvSpPr/>
      </dsp:nvSpPr>
      <dsp:spPr>
        <a:xfrm>
          <a:off x="311342" y="2075613"/>
          <a:ext cx="566076" cy="566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46440-757D-49FF-B739-94726E690984}">
      <dsp:nvSpPr>
        <dsp:cNvPr id="0" name=""/>
        <dsp:cNvSpPr/>
      </dsp:nvSpPr>
      <dsp:spPr>
        <a:xfrm>
          <a:off x="1188760" y="1844036"/>
          <a:ext cx="4064709" cy="1029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927" tIns="108927" rIns="108927" bIns="1089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Отбрасывает слабые направления, чтобы уменьшить размерность.</a:t>
          </a:r>
          <a:endParaRPr lang="en-US" sz="1600" kern="1200"/>
        </a:p>
      </dsp:txBody>
      <dsp:txXfrm>
        <a:off x="1188760" y="1844036"/>
        <a:ext cx="4064709" cy="1029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5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4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34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40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60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4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1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1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2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0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61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Видео 3" descr="Проверка диаграммы для отслеживания взгляда">
            <a:extLst>
              <a:ext uri="{FF2B5EF4-FFF2-40B4-BE49-F238E27FC236}">
                <a16:creationId xmlns:a16="http://schemas.microsoft.com/office/drawing/2014/main" id="{25791975-B6A4-DD3C-6226-9C761768E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5"/>
          <a:stretch>
            <a:fillRect/>
          </a:stretch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0741CA-59A3-4426-8205-D763C96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64DDC-3179-0F9D-88E3-33E312BCD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583874"/>
            <a:ext cx="5296829" cy="2884767"/>
          </a:xfrm>
        </p:spPr>
        <p:txBody>
          <a:bodyPr anchor="b"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Компьютерное зрение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534B1C-7E5E-013D-443D-637312543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956112"/>
            <a:ext cx="5296828" cy="1491242"/>
          </a:xfrm>
        </p:spPr>
        <p:txBody>
          <a:bodyPr anchor="t">
            <a:normAutofit/>
          </a:bodyPr>
          <a:lstStyle/>
          <a:p>
            <a:r>
              <a:rPr lang="ru-RU">
                <a:solidFill>
                  <a:srgbClr val="FFFFFF"/>
                </a:solidFill>
              </a:rPr>
              <a:t>Занятие 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5D162C-996E-4B39-A3EF-DB9D0EEF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5832424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403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D8214-7226-20CD-1C1A-707AD9FC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Математическое объяснение алгоритма </a:t>
            </a:r>
            <a:r>
              <a:rPr lang="en-US" dirty="0"/>
              <a:t>KNN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A5B4C7-15D0-1F56-77BE-B374A21E0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Алгоритм </a:t>
            </a:r>
            <a:r>
              <a:rPr lang="ru-RU" b="1" dirty="0"/>
              <a:t>k-ближайших соседей</a:t>
            </a:r>
            <a:r>
              <a:rPr lang="ru-RU" dirty="0"/>
              <a:t> работает по следующему принципу:</a:t>
            </a:r>
          </a:p>
          <a:p>
            <a:r>
              <a:rPr lang="ru-RU" dirty="0"/>
              <a:t>Для нового примера x вычисляется расстояние d(</a:t>
            </a:r>
            <a:r>
              <a:rPr lang="ru-RU" dirty="0" err="1"/>
              <a:t>x,xi</a:t>
            </a:r>
            <a:r>
              <a:rPr lang="ru-RU" dirty="0"/>
              <a:t>) до всех объектов </a:t>
            </a:r>
            <a:r>
              <a:rPr lang="ru-RU" dirty="0" err="1"/>
              <a:t>xi</a:t>
            </a:r>
            <a:r>
              <a:rPr lang="ru-RU" dirty="0"/>
              <a:t>​ из обучающего набора.</a:t>
            </a:r>
          </a:p>
          <a:p>
            <a:r>
              <a:rPr lang="ru-RU" dirty="0"/>
              <a:t>Выбираются k ближайших примеров.</a:t>
            </a:r>
          </a:p>
          <a:p>
            <a:r>
              <a:rPr lang="ru-RU" dirty="0"/>
              <a:t>Класс нового объекта — это </a:t>
            </a:r>
            <a:r>
              <a:rPr lang="ru-RU" b="1" dirty="0"/>
              <a:t>мода (наиболее частый класс)</a:t>
            </a:r>
            <a:r>
              <a:rPr lang="ru-RU" dirty="0"/>
              <a:t> среди этих k соседей.</a:t>
            </a:r>
          </a:p>
          <a:p>
            <a:r>
              <a:rPr lang="ru-RU" dirty="0"/>
              <a:t>Обычно используется </a:t>
            </a:r>
            <a:r>
              <a:rPr lang="ru-RU" b="1" dirty="0"/>
              <a:t>евклидово расстояние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53DD58-0A8A-8CDF-554C-9CB3E208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5023260"/>
            <a:ext cx="4634458" cy="15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1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3" name="Straight Connector 410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01A051-2F06-14D1-89E7-57A349117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34438"/>
            <a:ext cx="2983229" cy="26129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Метрика Accuracy</a:t>
            </a:r>
          </a:p>
        </p:txBody>
      </p:sp>
      <p:pic>
        <p:nvPicPr>
          <p:cNvPr id="4098" name="Picture 2" descr="Accuracy vs. precision vs. recall in machine learning: what's the  difference?">
            <a:extLst>
              <a:ext uri="{FF2B5EF4-FFF2-40B4-BE49-F238E27FC236}">
                <a16:creationId xmlns:a16="http://schemas.microsoft.com/office/drawing/2014/main" id="{7B97461C-32EF-0FDF-09F2-4D626C4706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9100" y="1347651"/>
            <a:ext cx="7290648" cy="410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839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4F54F9-DAF4-4080-7C52-682785B8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Предусловие: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B03246-B5EC-9861-375B-539C2CD5F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Сохранить себе на гугл диск следующий файл: </a:t>
            </a:r>
            <a:r>
              <a:rPr lang="en-US" dirty="0"/>
              <a:t>https://clck.ru/3NAFB8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99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A6463-C37E-63E7-0CA5-BAFC3D602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ru-RU" dirty="0"/>
              <a:t>Компьютерное зрение – это…</a:t>
            </a:r>
          </a:p>
        </p:txBody>
      </p:sp>
      <p:pic>
        <p:nvPicPr>
          <p:cNvPr id="7" name="Graphic 6" descr="Глаза">
            <a:extLst>
              <a:ext uri="{FF2B5EF4-FFF2-40B4-BE49-F238E27FC236}">
                <a16:creationId xmlns:a16="http://schemas.microsoft.com/office/drawing/2014/main" id="{8D67E2E8-D08C-0B19-DA02-6CCD09BBC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857499"/>
            <a:ext cx="3125269" cy="3125269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1A9801D-CA11-38BB-B879-DADCE686B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960119"/>
            <a:ext cx="5130210" cy="5022661"/>
          </a:xfrm>
        </p:spPr>
        <p:txBody>
          <a:bodyPr>
            <a:normAutofit/>
          </a:bodyPr>
          <a:lstStyle/>
          <a:p>
            <a:r>
              <a:rPr lang="ru-RU" b="1" dirty="0"/>
              <a:t>Компьютерное зрение (Computer Vision)</a:t>
            </a:r>
            <a:r>
              <a:rPr lang="ru-RU" dirty="0"/>
              <a:t> — это область информатики и искусственного интеллекта, которая позволяет компьютеру </a:t>
            </a:r>
            <a:r>
              <a:rPr lang="ru-RU" b="1" dirty="0"/>
              <a:t>«видеть», понимать и анализировать изображения и видео</a:t>
            </a:r>
            <a:r>
              <a:rPr lang="ru-RU" dirty="0"/>
              <a:t>, как это делает человек.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13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95159-93DD-2B8E-BE76-AA1104AC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400" dirty="0"/>
              <a:t>Примеры задач компьютерного зрения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59A65D-9C08-7D42-131F-83D0B190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dirty="0"/>
              <a:t>Распознавание лиц в телефоне</a:t>
            </a:r>
          </a:p>
          <a:p>
            <a:pPr>
              <a:lnSpc>
                <a:spcPct val="110000"/>
              </a:lnSpc>
            </a:pPr>
            <a:r>
              <a:rPr lang="ru-RU" dirty="0"/>
              <a:t>Классификация изображений (например, распознать на фото: это кот или собака?)</a:t>
            </a:r>
          </a:p>
          <a:p>
            <a:pPr>
              <a:lnSpc>
                <a:spcPct val="110000"/>
              </a:lnSpc>
            </a:pPr>
            <a:r>
              <a:rPr lang="ru-RU" dirty="0"/>
              <a:t>Поиск объектов на изображении (например, распознать светофор или пешехода на дороге)</a:t>
            </a:r>
          </a:p>
          <a:p>
            <a:pPr>
              <a:lnSpc>
                <a:spcPct val="110000"/>
              </a:lnSpc>
            </a:pPr>
            <a:r>
              <a:rPr lang="ru-RU" dirty="0"/>
              <a:t>Оптическое распознавание текста (OCR)</a:t>
            </a:r>
          </a:p>
          <a:p>
            <a:pPr>
              <a:lnSpc>
                <a:spcPct val="110000"/>
              </a:lnSpc>
            </a:pPr>
            <a:r>
              <a:rPr lang="ru-RU" dirty="0"/>
              <a:t>Автоматическое управление машинами (автопилот)</a:t>
            </a:r>
          </a:p>
        </p:txBody>
      </p:sp>
      <p:pic>
        <p:nvPicPr>
          <p:cNvPr id="5" name="Picture 4" descr="Значки разных Бридс собаки">
            <a:extLst>
              <a:ext uri="{FF2B5EF4-FFF2-40B4-BE49-F238E27FC236}">
                <a16:creationId xmlns:a16="http://schemas.microsoft.com/office/drawing/2014/main" id="{133130F1-BD15-41BF-30F1-0F3943BEF6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437" r="26396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0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6C563-75A2-0348-3D99-6467B197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ru-RU" dirty="0"/>
              <a:t>Как происходит обработка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81B0E56-33BA-4023-064A-55465B1C5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612086"/>
              </p:ext>
            </p:extLst>
          </p:nvPr>
        </p:nvGraphicFramePr>
        <p:xfrm>
          <a:off x="640079" y="2859350"/>
          <a:ext cx="10890930" cy="313826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087089">
                  <a:extLst>
                    <a:ext uri="{9D8B030D-6E8A-4147-A177-3AD203B41FA5}">
                      <a16:colId xmlns:a16="http://schemas.microsoft.com/office/drawing/2014/main" val="2595664893"/>
                    </a:ext>
                  </a:extLst>
                </a:gridCol>
                <a:gridCol w="5803841">
                  <a:extLst>
                    <a:ext uri="{9D8B030D-6E8A-4147-A177-3AD203B41FA5}">
                      <a16:colId xmlns:a16="http://schemas.microsoft.com/office/drawing/2014/main" val="3635378781"/>
                    </a:ext>
                  </a:extLst>
                </a:gridCol>
              </a:tblGrid>
              <a:tr h="6703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3000" b="1"/>
                        <a:t>Этап</a:t>
                      </a:r>
                    </a:p>
                  </a:txBody>
                  <a:tcPr marL="152343" marR="152343" marT="76171" marB="7617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3000" b="1"/>
                        <a:t>Что делает компьютер</a:t>
                      </a:r>
                    </a:p>
                  </a:txBody>
                  <a:tcPr marL="152343" marR="152343" marT="76171" marB="76171" anchor="ctr"/>
                </a:tc>
                <a:extLst>
                  <a:ext uri="{0D108BD9-81ED-4DB2-BD59-A6C34878D82A}">
                    <a16:rowId xmlns:a16="http://schemas.microsoft.com/office/drawing/2014/main" val="1170334467"/>
                  </a:ext>
                </a:extLst>
              </a:tr>
              <a:tr h="670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3000"/>
                        <a:t>1. Получает изображение</a:t>
                      </a:r>
                    </a:p>
                  </a:txBody>
                  <a:tcPr marL="152343" marR="152343" marT="76171" marB="7617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3000"/>
                        <a:t>Превращает в набор чисел</a:t>
                      </a:r>
                    </a:p>
                  </a:txBody>
                  <a:tcPr marL="152343" marR="152343" marT="76171" marB="76171" anchor="ctr"/>
                </a:tc>
                <a:extLst>
                  <a:ext uri="{0D108BD9-81ED-4DB2-BD59-A6C34878D82A}">
                    <a16:rowId xmlns:a16="http://schemas.microsoft.com/office/drawing/2014/main" val="1262806297"/>
                  </a:ext>
                </a:extLst>
              </a:tr>
              <a:tr h="6703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3000"/>
                        <a:t>2. Обрабатывает</a:t>
                      </a:r>
                    </a:p>
                  </a:txBody>
                  <a:tcPr marL="152343" marR="152343" marT="76171" marB="7617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3000"/>
                        <a:t>Ищет признаки, сравнивает</a:t>
                      </a:r>
                    </a:p>
                  </a:txBody>
                  <a:tcPr marL="152343" marR="152343" marT="76171" marB="76171" anchor="ctr"/>
                </a:tc>
                <a:extLst>
                  <a:ext uri="{0D108BD9-81ED-4DB2-BD59-A6C34878D82A}">
                    <a16:rowId xmlns:a16="http://schemas.microsoft.com/office/drawing/2014/main" val="350279037"/>
                  </a:ext>
                </a:extLst>
              </a:tr>
              <a:tr h="11273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3000"/>
                        <a:t>3. Делает вывод</a:t>
                      </a:r>
                    </a:p>
                  </a:txBody>
                  <a:tcPr marL="152343" marR="152343" marT="76171" marB="7617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3000"/>
                        <a:t>Классифицирует или находит объекты</a:t>
                      </a:r>
                    </a:p>
                  </a:txBody>
                  <a:tcPr marL="152343" marR="152343" marT="76171" marB="76171" anchor="ctr"/>
                </a:tc>
                <a:extLst>
                  <a:ext uri="{0D108BD9-81ED-4DB2-BD59-A6C34878D82A}">
                    <a16:rowId xmlns:a16="http://schemas.microsoft.com/office/drawing/2014/main" val="3397269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1A94F-17FA-70A1-EBAE-4A5250736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92391D-210A-C9FC-BF34-180ABC5A0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Классифицировать изображения одежды из датасета </a:t>
            </a:r>
            <a:r>
              <a:rPr lang="ru-RU" b="1" dirty="0"/>
              <a:t>Fashion MNIST</a:t>
            </a:r>
            <a:r>
              <a:rPr lang="ru-RU" dirty="0"/>
              <a:t> с использованием алгоритма </a:t>
            </a:r>
            <a:r>
              <a:rPr lang="ru-RU" b="1" dirty="0"/>
              <a:t>k-ближайших соседей (KNN)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881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70F44-9B7E-E277-12FF-18C83C8B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ru-RU" sz="3600"/>
              <a:t>Датасет: </a:t>
            </a:r>
            <a:r>
              <a:rPr lang="en-US" sz="3600"/>
              <a:t>Fashion MNIST</a:t>
            </a:r>
            <a:endParaRPr lang="ru-RU" sz="3600"/>
          </a:p>
        </p:txBody>
      </p:sp>
      <p:pic>
        <p:nvPicPr>
          <p:cNvPr id="1026" name="Picture 2" descr="Sample images from Fashion-MNIST dataset. | Download Scientific Diagram">
            <a:extLst>
              <a:ext uri="{FF2B5EF4-FFF2-40B4-BE49-F238E27FC236}">
                <a16:creationId xmlns:a16="http://schemas.microsoft.com/office/drawing/2014/main" id="{D0822F34-57F4-167E-781F-9BA65D004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90" b="2"/>
          <a:stretch>
            <a:fillRect/>
          </a:stretch>
        </p:blipFill>
        <p:spPr bwMode="auto">
          <a:xfrm>
            <a:off x="20" y="535709"/>
            <a:ext cx="8229580" cy="58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Straight Connector 1032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A556B2-4686-240A-D967-22E046A83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300" b="1"/>
              <a:t>Fashion MNIST</a:t>
            </a:r>
            <a:r>
              <a:rPr lang="ru-RU" sz="1300"/>
              <a:t> — это набор изображений 28x28 пикселей с 10 классами одежды, таких как футболки, туфли, платья и т.д.</a:t>
            </a:r>
          </a:p>
          <a:p>
            <a:pPr>
              <a:lnSpc>
                <a:spcPct val="110000"/>
              </a:lnSpc>
            </a:pPr>
            <a:r>
              <a:rPr lang="ru-RU" sz="1300"/>
              <a:t>Размер изображения: 28×28 (784 признака после разворачивания)</a:t>
            </a:r>
          </a:p>
          <a:p>
            <a:pPr>
              <a:lnSpc>
                <a:spcPct val="110000"/>
              </a:lnSpc>
            </a:pPr>
            <a:r>
              <a:rPr lang="ru-RU" sz="1300"/>
              <a:t>Количество классов: 10</a:t>
            </a:r>
          </a:p>
          <a:p>
            <a:pPr>
              <a:lnSpc>
                <a:spcPct val="110000"/>
              </a:lnSpc>
            </a:pPr>
            <a:r>
              <a:rPr lang="ru-RU" sz="1300"/>
              <a:t>Количество обучающих примеров: 60,000</a:t>
            </a:r>
          </a:p>
          <a:p>
            <a:pPr>
              <a:lnSpc>
                <a:spcPct val="110000"/>
              </a:lnSpc>
            </a:pPr>
            <a:r>
              <a:rPr lang="ru-RU" sz="1300"/>
              <a:t>Количество тестовых примеров: 10,000</a:t>
            </a:r>
          </a:p>
          <a:p>
            <a:pPr marL="0" indent="0">
              <a:lnSpc>
                <a:spcPct val="110000"/>
              </a:lnSpc>
              <a:buNone/>
            </a:pPr>
            <a:endParaRPr lang="ru-RU" sz="1300"/>
          </a:p>
        </p:txBody>
      </p:sp>
    </p:spTree>
    <p:extLst>
      <p:ext uri="{BB962C8B-B14F-4D97-AF65-F5344CB8AC3E}">
        <p14:creationId xmlns:p14="http://schemas.microsoft.com/office/powerpoint/2010/main" val="873392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F536D0-3D86-02DD-49D4-A61F423DA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ru-RU" sz="3600" dirty="0"/>
              <a:t>Этап 2</a:t>
            </a:r>
          </a:p>
        </p:txBody>
      </p:sp>
      <p:pic>
        <p:nvPicPr>
          <p:cNvPr id="2050" name="Picture 2" descr="Feature extraction using PCA - Computer vision for dummies">
            <a:extLst>
              <a:ext uri="{FF2B5EF4-FFF2-40B4-BE49-F238E27FC236}">
                <a16:creationId xmlns:a16="http://schemas.microsoft.com/office/drawing/2014/main" id="{5FFBE31E-40CB-01A0-263A-85C801AD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" b="-1"/>
          <a:stretch>
            <a:fillRect/>
          </a:stretch>
        </p:blipFill>
        <p:spPr bwMode="auto">
          <a:xfrm>
            <a:off x="340756" y="535709"/>
            <a:ext cx="7888844" cy="557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9123B9-EAAE-5C64-A352-CD602B590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 fontScale="85000" lnSpcReduction="10000"/>
          </a:bodyPr>
          <a:lstStyle/>
          <a:p>
            <a:r>
              <a:rPr lang="ru-RU" b="1" dirty="0"/>
              <a:t>Метод главных компонент</a:t>
            </a:r>
            <a:r>
              <a:rPr lang="ru-RU" dirty="0"/>
              <a:t> (англ. </a:t>
            </a:r>
            <a:r>
              <a:rPr lang="en-US" dirty="0"/>
              <a:t>principal component analysis, PCA)</a:t>
            </a:r>
            <a:r>
              <a:rPr lang="ru-RU" dirty="0"/>
              <a:t> - алгоритм обучения без учителя, используемый для понижения размерности и выявления наиболее информативных признаков в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28896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2B924-FB3F-1A9F-965C-415758A1F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982" y="1770137"/>
            <a:ext cx="3959390" cy="1097280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ru-RU" sz="3400" dirty="0"/>
              <a:t>Метод главных компонент</a:t>
            </a:r>
          </a:p>
        </p:txBody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86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 descr="Изображение выглядит как текст, Шрифт, снимок экрана, алгебр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4DA19A1-9549-274D-15A5-B921F872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9" y="3993139"/>
            <a:ext cx="6283415" cy="1759355"/>
          </a:xfrm>
          <a:prstGeom prst="rect">
            <a:avLst/>
          </a:prstGeom>
        </p:spPr>
      </p:pic>
      <p:graphicFrame>
        <p:nvGraphicFramePr>
          <p:cNvPr id="3093" name="Объект 2">
            <a:extLst>
              <a:ext uri="{FF2B5EF4-FFF2-40B4-BE49-F238E27FC236}">
                <a16:creationId xmlns:a16="http://schemas.microsoft.com/office/drawing/2014/main" id="{3F8CA253-A920-F481-FEFB-CA1DCAEF3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098859"/>
              </p:ext>
            </p:extLst>
          </p:nvPr>
        </p:nvGraphicFramePr>
        <p:xfrm>
          <a:off x="6624056" y="2577297"/>
          <a:ext cx="5253470" cy="3430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2D4CD4-FDB0-3D40-EAB3-1A4B83A0F40D}"/>
              </a:ext>
            </a:extLst>
          </p:cNvPr>
          <p:cNvSpPr/>
          <p:nvPr/>
        </p:nvSpPr>
        <p:spPr>
          <a:xfrm>
            <a:off x="5128381" y="706362"/>
            <a:ext cx="2094895" cy="63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5" name="Picture 3" descr="Изображение выглядит как текст, диаграмма, линия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FD70A9C-73B4-68F7-467A-078B57E11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/>
          <a:stretch>
            <a:fillRect/>
          </a:stretch>
        </p:blipFill>
        <p:spPr bwMode="auto">
          <a:xfrm>
            <a:off x="85973" y="331713"/>
            <a:ext cx="8017209" cy="343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1037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330</Words>
  <Application>Microsoft Office PowerPoint</Application>
  <PresentationFormat>Широкоэкранный</PresentationFormat>
  <Paragraphs>41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Grandview Display</vt:lpstr>
      <vt:lpstr>DashVTI</vt:lpstr>
      <vt:lpstr>Компьютерное зрение</vt:lpstr>
      <vt:lpstr>Предусловие:</vt:lpstr>
      <vt:lpstr>Компьютерное зрение – это…</vt:lpstr>
      <vt:lpstr>Примеры задач компьютерного зрения</vt:lpstr>
      <vt:lpstr>Как происходит обработка</vt:lpstr>
      <vt:lpstr>Описание задачи</vt:lpstr>
      <vt:lpstr>Датасет: Fashion MNIST</vt:lpstr>
      <vt:lpstr>Этап 2</vt:lpstr>
      <vt:lpstr>Метод главных компонент</vt:lpstr>
      <vt:lpstr>Математическое объяснение алгоритма KNN</vt:lpstr>
      <vt:lpstr>Метрика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Анна Борздун</dc:creator>
  <cp:lastModifiedBy>Анна Борздун</cp:lastModifiedBy>
  <cp:revision>1</cp:revision>
  <dcterms:created xsi:type="dcterms:W3CDTF">2025-07-17T08:04:02Z</dcterms:created>
  <dcterms:modified xsi:type="dcterms:W3CDTF">2025-07-17T09:29:41Z</dcterms:modified>
</cp:coreProperties>
</file>